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94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11B0E-0228-6540-8F18-B9A86813D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5D6B96-118C-1E43-A073-16807C20E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97C1E-2617-9F49-A47D-BB8C2C1F7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0A1E4-94E1-2446-ABFA-FCE0D5E9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69010-E641-D647-8D0D-BBA59D1B0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3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C5317-53E3-0A46-84C6-8EF7EF748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2C9A06-8A51-BA44-AAD0-C337BC612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92C0F-F98A-DC4B-84A1-54CA7F9C7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FBB31-C751-0240-817D-E68F9B75D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6F8CF-6977-8E40-A8A8-6A4A4F016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6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7BF83C-5191-1E46-8119-097155FAC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4A7C0-6010-BA49-A054-5D92CF7F8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CB62A-5DB5-7743-ACBC-3A269895D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589A-163F-8643-8742-8A675E242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02107-1A8B-9941-9CE8-C04D86765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3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9AC1A-D22F-E44C-A8B0-00B71C60B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7FB54-0A4F-6044-A69E-F5C194B95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52003-0C8A-5043-BF3A-A6135F865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FCF37-4156-F148-8490-0D1EDC93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FAF45-6C82-1743-A8EC-81CDD3B6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1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4EDC6-F9A4-C54E-B6BE-387A0F521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E3812-18EB-4F4C-BD6C-C8667FA58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887A3-8E9C-6B41-86B0-53381DBF3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76ED0-C326-504D-8EE4-0A9EA73D2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D258A-3AA3-8D4B-95FD-DD6B939B1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54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C733F-DC58-5149-AA31-5FB9406BC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85B09-F2C7-BF45-BE98-B4A88F3D3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0DD6E-8772-414D-9DC6-C17504228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5B96D-3D8A-5348-8BA6-613396C6C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F7C664-44D7-5747-A16C-E7BB2D3C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B94090-D3C8-E146-BCA3-456D95A7C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5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0704C-5ED9-A84B-88E8-4E47AC14C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A5ED4-7428-C449-BD72-398189F3C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AD1CCF-0B92-8344-A539-31237A3C4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C8FF42-E93E-AD43-BB9D-B843B3532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6F970D-094E-8F43-AADF-2823D99D3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80E088-BCF8-6E44-8088-420DEAA9A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9CA45F-E45F-514A-B7EF-C64D4D57A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2B264C-6716-4A49-9BEF-61D690D32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8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A9040-46B5-234E-98F9-78D1E9F06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8A20E1-981E-314D-A839-527DF4852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D197CD-7F88-D44D-ACF5-2E16F8998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5A5AA9-8E0C-F94A-A54A-8149CF63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6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FC5021-A214-B44A-AB6C-EF2651374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515449-D833-8949-803E-D5405822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27D67-D2AE-554F-886D-D8D12AB4B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3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C19FF-373A-884D-94C4-0E711F37E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46B5F-20A2-4941-B1B7-3546E425B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D6480-FC0D-214A-91E3-3DA9E8A36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92E6C-4ECE-E040-8B7C-5271F0961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D993C-EEE2-D04D-82A8-6D7C92EF1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35673-9010-9942-9043-E344187B6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9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58EC7-C0EA-3044-8111-22A98B173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8E8487-BA87-8A49-B4B6-F457FC476F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4F929-0D90-DB4F-A8A3-C177A285A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74C30C-F341-8E44-A9D9-C03C98BE1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DECA23-4BFA-0442-B0DE-5D4C59D1E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F96459-3E57-C74C-AC2E-02317965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2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5CD93C-3C53-CC40-AEED-933F5EC3E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542D8-4160-B342-87D7-9E75719C8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2A53A-29B0-DD48-9966-41C301BB92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3E835-48B8-B44B-B757-BEA178F41F46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CA261-9449-BC45-B6D6-8CB0A5E65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F347E-1A6E-F74E-B179-2FAE29309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2A825-E93C-D842-BF81-4547DE6E0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2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38200" y="5832"/>
            <a:ext cx="10515600" cy="20441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712575" algn="l"/>
              </a:tabLst>
            </a:pPr>
            <a:r>
              <a:rPr spc="-275" dirty="0"/>
              <a:t> </a:t>
            </a:r>
            <a:r>
              <a:rPr spc="-85" dirty="0"/>
              <a:t>Opportunities	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85381" y="656208"/>
          <a:ext cx="11239496" cy="6084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9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1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27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56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51865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Strategy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Name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7559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PMS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Category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97155" marR="53975" indent="76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ec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o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nd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</a:t>
                      </a:r>
                      <a:r>
                        <a:rPr sz="1200" b="1" spc="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i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1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marR="163830" indent="43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Risk 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Sco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1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77406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Returns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–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Absolute</a:t>
                      </a:r>
                      <a:r>
                        <a:rPr sz="1200" b="1" spc="2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(%)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CAGR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(%)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6796A7"/>
                      </a:solidFill>
                      <a:prstDash val="solid"/>
                    </a:lnL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Yearly</a:t>
                      </a:r>
                      <a:endParaRPr sz="1200">
                        <a:latin typeface="Carlito"/>
                        <a:cs typeface="Carlito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Performance(%)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YTD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(%)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88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Month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 cap="flat" cmpd="sng" algn="ctr">
                      <a:solidFill>
                        <a:srgbClr val="6796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Months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6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Months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Year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Years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Incred Capital Multicap</a:t>
                      </a:r>
                      <a:r>
                        <a:rPr sz="12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PMS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Multi</a:t>
                      </a:r>
                      <a:r>
                        <a:rPr sz="12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Cap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15" dirty="0">
                          <a:latin typeface="Carlito"/>
                          <a:cs typeface="Carlito"/>
                        </a:rPr>
                        <a:t>Reco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035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1.2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White Oak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India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Pioneers Equity</a:t>
                      </a:r>
                      <a:r>
                        <a:rPr sz="120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Portfolio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Multi</a:t>
                      </a:r>
                      <a:r>
                        <a:rPr sz="12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Cap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15" dirty="0">
                          <a:latin typeface="Carlito"/>
                          <a:cs typeface="Carlito"/>
                        </a:rPr>
                        <a:t>Reco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035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1.8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12.0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31.0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59.0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18.5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6.7*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35.3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Marcellus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-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Consistent</a:t>
                      </a:r>
                      <a:r>
                        <a:rPr sz="1200" spc="-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Compounders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Multi</a:t>
                      </a:r>
                      <a:r>
                        <a:rPr sz="12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Cap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15" dirty="0">
                          <a:latin typeface="Carlito"/>
                          <a:cs typeface="Carlito"/>
                        </a:rPr>
                        <a:t>Reco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035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-0.1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4.8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19.7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38.2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26.9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27.4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33.8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-2.3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Axis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Brand Equity</a:t>
                      </a:r>
                      <a:r>
                        <a:rPr sz="12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PMS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Multi</a:t>
                      </a:r>
                      <a:r>
                        <a:rPr sz="12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Cap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Hold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035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-1.1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24.8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44.7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14.9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14.6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16.1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3.0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ASK India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Select</a:t>
                      </a:r>
                      <a:r>
                        <a:rPr sz="12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PMS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10" dirty="0">
                          <a:latin typeface="Carlito"/>
                          <a:cs typeface="Carlito"/>
                        </a:rPr>
                        <a:t>Large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Cap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Hold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035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1.9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10.0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24.6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39.6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14.5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14.5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14.5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3.8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76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ASK -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IEP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Multi</a:t>
                      </a:r>
                      <a:r>
                        <a:rPr sz="12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Cap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Hold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0355" algn="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1.3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12.3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31.4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53.8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18.5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12.4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20.5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7.7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889">
                <a:tc gridSpan="12"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1" spc="-5" dirty="0">
                          <a:latin typeface="Carlito"/>
                          <a:cs typeface="Carlito"/>
                        </a:rPr>
                        <a:t>Benchmark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CE4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BSE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 200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0.1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8.8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28.3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52.1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13.2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9.1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16.3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6.6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BSE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 500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dirty="0">
                          <a:latin typeface="Carlito"/>
                          <a:cs typeface="Carlito"/>
                        </a:rPr>
                        <a:t>0.4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dirty="0">
                          <a:latin typeface="Carlito"/>
                          <a:cs typeface="Carlito"/>
                        </a:rPr>
                        <a:t>9.5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dirty="0">
                          <a:latin typeface="Carlito"/>
                          <a:cs typeface="Carlito"/>
                        </a:rPr>
                        <a:t>29.4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dirty="0">
                          <a:latin typeface="Carlito"/>
                          <a:cs typeface="Carlito"/>
                        </a:rPr>
                        <a:t>54.8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dirty="0">
                          <a:latin typeface="Carlito"/>
                          <a:cs typeface="Carlito"/>
                        </a:rPr>
                        <a:t>13.4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7.8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16.8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7.6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pPr marL="95186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Strategy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Name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R="194945" algn="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PMS</a:t>
                      </a:r>
                      <a:r>
                        <a:rPr sz="1200" b="1" spc="-7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Category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Month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Months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6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Months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Year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Years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Nippon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Emerging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India</a:t>
                      </a:r>
                      <a:r>
                        <a:rPr sz="120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10" dirty="0">
                          <a:latin typeface="Carlito"/>
                          <a:cs typeface="Carlito"/>
                        </a:rPr>
                        <a:t>Portfolio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Mid &amp;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Small</a:t>
                      </a:r>
                      <a:r>
                        <a:rPr sz="1200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Cap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15" dirty="0">
                          <a:latin typeface="Carlito"/>
                          <a:cs typeface="Carlito"/>
                        </a:rPr>
                        <a:t>Reco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035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2.7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19.8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42.1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72.0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23.9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7.3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26.3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17.8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447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Abakkus Emerging Opportunities</a:t>
                      </a:r>
                      <a:r>
                        <a:rPr sz="12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Approach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Mid &amp;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Small</a:t>
                      </a:r>
                      <a:r>
                        <a:rPr sz="1200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Cap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5" dirty="0">
                          <a:latin typeface="Carlito"/>
                          <a:cs typeface="Carlito"/>
                        </a:rPr>
                        <a:t>Reco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035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9.1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25.9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52.8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21.2*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28.5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4888">
                <a:tc gridSpan="12"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spc="-5" dirty="0">
                          <a:latin typeface="Carlito"/>
                          <a:cs typeface="Carlito"/>
                        </a:rPr>
                        <a:t>Benchmark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CE4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Nifty Mid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Cap</a:t>
                      </a:r>
                      <a:r>
                        <a:rPr sz="1200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100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2.1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15.7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41.8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79.2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17.3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-4.3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21.9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16.1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Nifty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Small Cap</a:t>
                      </a:r>
                      <a:r>
                        <a:rPr sz="1200" spc="-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100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5.6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19.3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47.2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110.0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15.1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-9.5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21.5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20.8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95186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Strategy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Name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R="19494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PMS</a:t>
                      </a:r>
                      <a:r>
                        <a:rPr sz="1200" b="1" spc="-7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Category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Month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Months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6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Months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Year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Years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47A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482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Incred Capital Healthcare Equity</a:t>
                      </a:r>
                      <a:r>
                        <a:rPr sz="1200" spc="-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PMS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Thematic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15" dirty="0">
                          <a:latin typeface="Carlito"/>
                          <a:cs typeface="Carlito"/>
                        </a:rPr>
                        <a:t>Reco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035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9.9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4876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Marcellus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Kings of</a:t>
                      </a:r>
                      <a:r>
                        <a:rPr sz="120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spc="-5" dirty="0">
                          <a:latin typeface="Carlito"/>
                          <a:cs typeface="Carlito"/>
                        </a:rPr>
                        <a:t>Capital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Thematic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15" dirty="0">
                          <a:latin typeface="Carlito"/>
                          <a:cs typeface="Carlito"/>
                        </a:rPr>
                        <a:t>Reco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035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-1.9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4.1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22.4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27.2*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-2.2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4889">
                <a:tc gridSpan="12"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200" b="1" spc="-5" dirty="0">
                          <a:latin typeface="Carlito"/>
                          <a:cs typeface="Carlito"/>
                        </a:rPr>
                        <a:t>Benchmark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  <a:solidFill>
                      <a:srgbClr val="FCE4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4876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Nifty</a:t>
                      </a:r>
                      <a:r>
                        <a:rPr sz="120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latin typeface="Carlito"/>
                          <a:cs typeface="Carlito"/>
                        </a:rPr>
                        <a:t>Bank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-1.6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7.3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37.2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52.2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4.9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18.4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-2.8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4.9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487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S&amp;P BSE Healthcare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10.3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14.1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22.2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53.5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6796A7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6796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" dirty="0">
                          <a:latin typeface="Carlito"/>
                          <a:cs typeface="Carlito"/>
                        </a:rPr>
                        <a:t>27.9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6796A7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6796A7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-3.6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Carlito"/>
                          <a:cs typeface="Carlito"/>
                        </a:rPr>
                        <a:t>61.5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8.5</a:t>
                      </a:r>
                    </a:p>
                  </a:txBody>
                  <a:tcPr marL="0" marR="0" marT="28575" marB="0">
                    <a:lnL w="12700">
                      <a:solidFill>
                        <a:srgbClr val="A6A6A6"/>
                      </a:solidFill>
                      <a:prstDash val="solid"/>
                    </a:lnL>
                    <a:lnR w="12700">
                      <a:solidFill>
                        <a:srgbClr val="A6A6A6"/>
                      </a:solidFill>
                      <a:prstDash val="solid"/>
                    </a:lnR>
                    <a:lnT w="12700">
                      <a:solidFill>
                        <a:srgbClr val="A6A6A6"/>
                      </a:solidFill>
                      <a:prstDash val="solid"/>
                    </a:lnT>
                    <a:lnB w="1270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98424" y="6677964"/>
            <a:ext cx="33229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Carlito"/>
                <a:cs typeface="Carlito"/>
              </a:rPr>
              <a:t>*Since inception, </a:t>
            </a:r>
            <a:r>
              <a:rPr sz="1200" b="1" i="1" spc="-10" dirty="0">
                <a:latin typeface="Carlito"/>
                <a:cs typeface="Carlito"/>
              </a:rPr>
              <a:t>Performance </a:t>
            </a:r>
            <a:r>
              <a:rPr sz="1200" b="1" i="1" dirty="0">
                <a:latin typeface="Carlito"/>
                <a:cs typeface="Carlito"/>
              </a:rPr>
              <a:t>as </a:t>
            </a:r>
            <a:r>
              <a:rPr sz="1200" b="1" i="1" spc="-5" dirty="0">
                <a:latin typeface="Carlito"/>
                <a:cs typeface="Carlito"/>
              </a:rPr>
              <a:t>on </a:t>
            </a:r>
            <a:r>
              <a:rPr sz="1200" b="1" i="1" spc="5" dirty="0">
                <a:latin typeface="Carlito"/>
                <a:cs typeface="Carlito"/>
              </a:rPr>
              <a:t>30</a:t>
            </a:r>
            <a:r>
              <a:rPr sz="1200" b="1" i="1" spc="7" baseline="24305" dirty="0">
                <a:latin typeface="Carlito"/>
                <a:cs typeface="Carlito"/>
              </a:rPr>
              <a:t>th </a:t>
            </a:r>
            <a:r>
              <a:rPr sz="1200" b="1" i="1" dirty="0">
                <a:latin typeface="Carlito"/>
                <a:cs typeface="Carlito"/>
              </a:rPr>
              <a:t>April</a:t>
            </a:r>
            <a:r>
              <a:rPr sz="1200" b="1" i="1" spc="-35" dirty="0">
                <a:latin typeface="Carlito"/>
                <a:cs typeface="Carlito"/>
              </a:rPr>
              <a:t> </a:t>
            </a:r>
            <a:r>
              <a:rPr sz="1200" b="1" i="1" dirty="0">
                <a:latin typeface="Carlito"/>
                <a:cs typeface="Carlito"/>
              </a:rPr>
              <a:t>2021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71661" y="6640779"/>
            <a:ext cx="3260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rlito"/>
                <a:cs typeface="Carlito"/>
              </a:rPr>
              <a:t>Source: Data received </a:t>
            </a:r>
            <a:r>
              <a:rPr sz="1200" spc="-10" dirty="0">
                <a:latin typeface="Carlito"/>
                <a:cs typeface="Carlito"/>
              </a:rPr>
              <a:t>from </a:t>
            </a:r>
            <a:r>
              <a:rPr sz="1200" spc="-5" dirty="0">
                <a:latin typeface="Carlito"/>
                <a:cs typeface="Carlito"/>
              </a:rPr>
              <a:t>respective</a:t>
            </a:r>
            <a:r>
              <a:rPr sz="1200" spc="-5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manufacturer</a:t>
            </a:r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333</Words>
  <Application>Microsoft Macintosh PowerPoint</Application>
  <PresentationFormat>Widescreen</PresentationFormat>
  <Paragraphs>222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Carlito</vt:lpstr>
      <vt:lpstr>Times New Roman</vt:lpstr>
      <vt:lpstr>Office Theme</vt:lpstr>
      <vt:lpstr> Opportunities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prasadjea@gmail.com</dc:creator>
  <cp:lastModifiedBy>prasadjea@gmail.com</cp:lastModifiedBy>
  <cp:revision>2</cp:revision>
  <dcterms:created xsi:type="dcterms:W3CDTF">2021-06-23T05:01:01Z</dcterms:created>
  <dcterms:modified xsi:type="dcterms:W3CDTF">2021-06-23T05:02:55Z</dcterms:modified>
</cp:coreProperties>
</file>